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3" r:id="rId3"/>
    <p:sldId id="265" r:id="rId4"/>
    <p:sldId id="264" r:id="rId5"/>
    <p:sldId id="268" r:id="rId6"/>
    <p:sldId id="257" r:id="rId7"/>
    <p:sldId id="258" r:id="rId8"/>
    <p:sldId id="259" r:id="rId9"/>
    <p:sldId id="266" r:id="rId10"/>
    <p:sldId id="267" r:id="rId11"/>
    <p:sldId id="261" r:id="rId12"/>
    <p:sldId id="262" r:id="rId13"/>
    <p:sldId id="270" r:id="rId14"/>
    <p:sldId id="271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81"/>
  </p:normalViewPr>
  <p:slideViewPr>
    <p:cSldViewPr snapToGrid="0" snapToObjects="1">
      <p:cViewPr varScale="1">
        <p:scale>
          <a:sx n="76" d="100"/>
          <a:sy n="76" d="100"/>
        </p:scale>
        <p:origin x="2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1CF36-7E21-384B-8D39-BDE3DB5E2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C9B75-202F-2844-AF4D-A9E3F7D096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6A7A4-F997-924F-90A5-1D2566E5C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A25C3-4A76-084E-92D9-0A5DC7C99B2F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E10D7-ED62-3146-82EA-6290980AE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575EB-FE82-C24A-A4E8-95463994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2A8D-EE94-3D41-90C6-DB7D20A2F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24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2219-F9D5-7E42-AC7E-60A27857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9F3F9E-7305-744C-BBC0-BEC661061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3AC61-ACD4-4540-A21D-9F76111A9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A25C3-4A76-084E-92D9-0A5DC7C99B2F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16961-820C-A94A-9CEB-32C8141E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46807-E090-0C4B-8EFB-4ABAB9067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2A8D-EE94-3D41-90C6-DB7D20A2F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A47532-4D8A-2245-AC6C-F7AFB628D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584DE8-0F37-B142-9CCE-7BE096D46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ED3FF-7675-5D46-BAAE-138F2272D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A25C3-4A76-084E-92D9-0A5DC7C99B2F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09F5E-D731-0A49-9B3C-1CE7E9C2E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DE3BB-92A9-1D49-BD0F-1F3FEE0E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2A8D-EE94-3D41-90C6-DB7D20A2F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910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633-07B9-1446-92C1-0680BB52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82B04-B8CA-6045-8AA1-88D64DD21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47BD8-B8BD-5947-8F43-270E673A0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A25C3-4A76-084E-92D9-0A5DC7C99B2F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A4E51-583A-5B46-8907-197B46C1F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FE815-3726-6A40-A5A0-E986136A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2A8D-EE94-3D41-90C6-DB7D20A2F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31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690C-C962-0142-917F-356DA0A6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620B0-6564-0146-9669-9F348EA8C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B2636-E509-8C4C-BED9-31D1A1E97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A25C3-4A76-084E-92D9-0A5DC7C99B2F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756ED-8729-034A-9D21-8A8E7185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5BCD7-19AE-5446-A9D6-12AF66F97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2A8D-EE94-3D41-90C6-DB7D20A2F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4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F340-7C46-2A46-954A-281367DF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FA085-4D1A-A24B-AE7D-826A0B169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84175-5EB6-DC4E-BFD5-66EFF775C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59963-E1DC-9B46-A930-B6D4E086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A25C3-4A76-084E-92D9-0A5DC7C99B2F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8DFE6-98C9-1341-8943-E9C99EB0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3EF87-4AB2-F249-98D9-920310E1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2A8D-EE94-3D41-90C6-DB7D20A2F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8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BA867-14DB-F541-8726-B683B3B52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9B4BA-A97E-DE42-B5DE-9AA91365D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CB40D-1E70-4D47-A343-F6A3BAB64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7512D-2C42-7945-845D-15613F027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7820A-F64F-354F-8028-719E140F8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E0DF18-6775-1F40-B1D4-E645D44B8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A25C3-4A76-084E-92D9-0A5DC7C99B2F}" type="datetimeFigureOut">
              <a:rPr lang="en-US" smtClean="0"/>
              <a:t>3/4/19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BAD191-5217-C84C-B982-1C6BCD467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AFEE74-1534-DE49-BE86-214C7840C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2A8D-EE94-3D41-90C6-DB7D20A2F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02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ADD3-D703-6249-A438-0229FCAF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EC426C-74D0-744D-81A9-E82AE72EA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A25C3-4A76-084E-92D9-0A5DC7C99B2F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0AD72-A0AF-9C43-9495-70202F9E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287FA-E4B8-B14E-B469-87179FBD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2A8D-EE94-3D41-90C6-DB7D20A2F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0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C44CB7-BE33-984F-A131-E5E7C246B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A25C3-4A76-084E-92D9-0A5DC7C99B2F}" type="datetimeFigureOut">
              <a:rPr lang="en-US" smtClean="0"/>
              <a:t>3/4/19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DF4C4-16EA-0249-ABE8-035DAA77F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3B93E-76CF-E848-A62F-254CFCC90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2A8D-EE94-3D41-90C6-DB7D20A2F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22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F8DA-114F-2C49-9024-156ECF3B7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F3D01-8B14-D14D-9FEF-E248CA603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3D1A5-5FDA-2A40-BAAD-4A6FF3A3E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9319C-0150-BA45-B109-39A62195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A25C3-4A76-084E-92D9-0A5DC7C99B2F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7DB34-E2CD-E44D-8FD4-DA6FEEAEC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8799E-9297-944A-A8C2-7D480173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2A8D-EE94-3D41-90C6-DB7D20A2F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68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B184-FB2B-5F4A-882F-09946E77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AB4D40-CBFE-8B4C-8F98-07A1BA115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9C53C-DBF9-2841-8368-E905A989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EEF26-097A-0245-A39E-7CB3255C6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A25C3-4A76-084E-92D9-0A5DC7C99B2F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F5D08-2C68-194E-931D-00EE67237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00468-0983-2740-A145-EACEB5C3B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2A8D-EE94-3D41-90C6-DB7D20A2F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1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0BB304-D5F4-A141-8DEA-EDF87C5B8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6335A-B8EC-8845-8DCE-6676CD49E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3C665-3916-2E4F-9CA6-FE4C4D0265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A25C3-4A76-084E-92D9-0A5DC7C99B2F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FB487-4067-E646-B21D-E99346056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A870-98CB-644A-934C-171AACFAD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62A8D-EE94-3D41-90C6-DB7D20A2F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6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57E1B-53DA-5B41-8587-0E0AE2A8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Role Based Access Control (RBAC)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236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1035A5-8E7F-A740-978F-D83DC9A43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1" y="1383323"/>
            <a:ext cx="5171049" cy="409135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37C76D4-38D2-B841-82FB-F2A9B25B549E}"/>
              </a:ext>
            </a:extLst>
          </p:cNvPr>
          <p:cNvSpPr txBox="1">
            <a:spLocks/>
          </p:cNvSpPr>
          <p:nvPr/>
        </p:nvSpPr>
        <p:spPr>
          <a:xfrm>
            <a:off x="162951" y="154111"/>
            <a:ext cx="10515600" cy="647747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Aggregated Roles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8B321-EA71-494C-A6BE-921595A02019}"/>
              </a:ext>
            </a:extLst>
          </p:cNvPr>
          <p:cNvSpPr/>
          <p:nvPr/>
        </p:nvSpPr>
        <p:spPr>
          <a:xfrm>
            <a:off x="5933049" y="921658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dirty="0">
                <a:solidFill>
                  <a:srgbClr val="000000"/>
                </a:solidFill>
                <a:latin typeface="Roboto"/>
              </a:rPr>
              <a:t>Permissions of aggregated </a:t>
            </a:r>
            <a:r>
              <a:rPr lang="en-IN" dirty="0" err="1">
                <a:solidFill>
                  <a:srgbClr val="000000"/>
                </a:solidFill>
                <a:latin typeface="Roboto"/>
              </a:rPr>
              <a:t>ClusterRoles</a:t>
            </a:r>
            <a:r>
              <a:rPr lang="en-IN" dirty="0">
                <a:solidFill>
                  <a:srgbClr val="000000"/>
                </a:solidFill>
                <a:latin typeface="Roboto"/>
              </a:rPr>
              <a:t> are controller-managed, and filled in by </a:t>
            </a:r>
            <a:r>
              <a:rPr lang="en-IN" dirty="0" err="1">
                <a:solidFill>
                  <a:srgbClr val="000000"/>
                </a:solidFill>
                <a:latin typeface="Roboto"/>
              </a:rPr>
              <a:t>unioning</a:t>
            </a:r>
            <a:r>
              <a:rPr lang="en-IN" dirty="0">
                <a:solidFill>
                  <a:srgbClr val="000000"/>
                </a:solidFill>
                <a:latin typeface="Roboto"/>
              </a:rPr>
              <a:t> the rules of any </a:t>
            </a:r>
            <a:r>
              <a:rPr lang="en-IN" dirty="0" err="1">
                <a:solidFill>
                  <a:srgbClr val="000000"/>
                </a:solidFill>
                <a:latin typeface="Roboto"/>
              </a:rPr>
              <a:t>ClusterRole</a:t>
            </a:r>
            <a:r>
              <a:rPr lang="en-IN" dirty="0">
                <a:solidFill>
                  <a:srgbClr val="000000"/>
                </a:solidFill>
                <a:latin typeface="Roboto"/>
              </a:rPr>
              <a:t> that matches the provided label selector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dirty="0">
              <a:solidFill>
                <a:srgbClr val="000000"/>
              </a:solidFill>
              <a:latin typeface="Roboto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The default user-facing roles use </a:t>
            </a:r>
            <a:r>
              <a:rPr lang="en-IN" dirty="0" err="1"/>
              <a:t>ClusterRole</a:t>
            </a:r>
            <a:r>
              <a:rPr lang="en-IN" dirty="0"/>
              <a:t> aggregation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This lets admins include rules for custom resources, such as those served by </a:t>
            </a:r>
            <a:r>
              <a:rPr lang="en-IN" dirty="0" err="1"/>
              <a:t>CustomResourceDefinitions</a:t>
            </a:r>
            <a:r>
              <a:rPr lang="en-IN" dirty="0"/>
              <a:t> or Aggregated API servers, on the default roles.</a:t>
            </a:r>
            <a:endParaRPr lang="en-IN" dirty="0">
              <a:solidFill>
                <a:srgbClr val="000000"/>
              </a:solidFill>
              <a:latin typeface="Roboto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IN" dirty="0">
              <a:solidFill>
                <a:srgbClr val="000000"/>
              </a:solidFill>
              <a:latin typeface="Roboto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603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89EE54-BEBB-2347-8C5C-F858888C526D}"/>
              </a:ext>
            </a:extLst>
          </p:cNvPr>
          <p:cNvSpPr/>
          <p:nvPr/>
        </p:nvSpPr>
        <p:spPr>
          <a:xfrm>
            <a:off x="5303520" y="801860"/>
            <a:ext cx="5923676" cy="4149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Roles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97616-97F1-154B-AD90-4172E521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51" y="154111"/>
            <a:ext cx="10515600" cy="64774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RoleBinding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A73770-7C1A-5140-9257-27D598F21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035215"/>
              </p:ext>
            </p:extLst>
          </p:nvPr>
        </p:nvGraphicFramePr>
        <p:xfrm>
          <a:off x="8886097" y="1336432"/>
          <a:ext cx="188507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071">
                  <a:extLst>
                    <a:ext uri="{9D8B030D-6E8A-4147-A177-3AD203B41FA5}">
                      <a16:colId xmlns:a16="http://schemas.microsoft.com/office/drawing/2014/main" val="612570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86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38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16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8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75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Create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59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9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2039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847ADF5-5EBE-1A4D-A27D-FDE9EEFC2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811510"/>
              </p:ext>
            </p:extLst>
          </p:nvPr>
        </p:nvGraphicFramePr>
        <p:xfrm>
          <a:off x="6110072" y="1336432"/>
          <a:ext cx="188507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071">
                  <a:extLst>
                    <a:ext uri="{9D8B030D-6E8A-4147-A177-3AD203B41FA5}">
                      <a16:colId xmlns:a16="http://schemas.microsoft.com/office/drawing/2014/main" val="612570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86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Deployments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38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Replicasets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16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8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StatefulSets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75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59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Daemonsets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9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2039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9B1C569-0EA8-E743-89A2-F00F5BE87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599047"/>
              </p:ext>
            </p:extLst>
          </p:nvPr>
        </p:nvGraphicFramePr>
        <p:xfrm>
          <a:off x="656497" y="965006"/>
          <a:ext cx="18850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071">
                  <a:extLst>
                    <a:ext uri="{9D8B030D-6E8A-4147-A177-3AD203B41FA5}">
                      <a16:colId xmlns:a16="http://schemas.microsoft.com/office/drawing/2014/main" val="612570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86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38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Groups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16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Service Accounts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8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751674"/>
                  </a:ext>
                </a:extLst>
              </a:tr>
            </a:tbl>
          </a:graphicData>
        </a:graphic>
      </p:graphicFrame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D59D40FD-DCD9-714E-8C49-893EC2CCA0AD}"/>
              </a:ext>
            </a:extLst>
          </p:cNvPr>
          <p:cNvSpPr/>
          <p:nvPr/>
        </p:nvSpPr>
        <p:spPr>
          <a:xfrm rot="10800000">
            <a:off x="2644726" y="1718017"/>
            <a:ext cx="2574391" cy="46423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FB4CB4-7E6D-1B47-ADCE-C25F5E8BC423}"/>
              </a:ext>
            </a:extLst>
          </p:cNvPr>
          <p:cNvSpPr txBox="1"/>
          <p:nvPr/>
        </p:nvSpPr>
        <p:spPr>
          <a:xfrm>
            <a:off x="2630654" y="2189599"/>
            <a:ext cx="2574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RoleBindings</a:t>
            </a:r>
            <a:r>
              <a:rPr lang="en-US" dirty="0"/>
              <a:t> assign roles to users/groups/</a:t>
            </a:r>
            <a:r>
              <a:rPr lang="en-US" dirty="0" err="1"/>
              <a:t>sa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DD1A84-3424-FE49-A810-EA2FAA32F074}"/>
              </a:ext>
            </a:extLst>
          </p:cNvPr>
          <p:cNvSpPr/>
          <p:nvPr/>
        </p:nvSpPr>
        <p:spPr>
          <a:xfrm>
            <a:off x="98471" y="2842762"/>
            <a:ext cx="935501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i="1" dirty="0">
                <a:solidFill>
                  <a:srgbClr val="008800"/>
                </a:solidFill>
                <a:effectLst/>
                <a:latin typeface="Roboto Mono"/>
              </a:rPr>
              <a:t># This role binding allows "jane" to read pods in the ”</a:t>
            </a:r>
          </a:p>
          <a:p>
            <a:r>
              <a:rPr lang="en-IN" sz="1600" i="1" dirty="0">
                <a:solidFill>
                  <a:srgbClr val="008800"/>
                </a:solidFill>
                <a:latin typeface="Roboto Mono"/>
              </a:rPr>
              <a:t># </a:t>
            </a:r>
            <a:r>
              <a:rPr lang="en-IN" sz="1600" i="1" dirty="0">
                <a:solidFill>
                  <a:srgbClr val="008800"/>
                </a:solidFill>
                <a:effectLst/>
                <a:latin typeface="Roboto Mono"/>
              </a:rPr>
              <a:t>default" namespace.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/>
              <a:t>kind: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 err="1"/>
              <a:t>RoleBinding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 err="1"/>
              <a:t>apiVersion</a:t>
            </a:r>
            <a:r>
              <a:rPr lang="en-IN" sz="1600" dirty="0"/>
              <a:t>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rbac.authorization.k8s.io/v1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/>
              <a:t>metadata: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>
                <a:solidFill>
                  <a:srgbClr val="BBBBBB"/>
                </a:solidFill>
                <a:latin typeface="Roboto Mono"/>
              </a:rPr>
              <a:t>     </a:t>
            </a:r>
            <a:r>
              <a:rPr lang="en-IN" sz="1600" dirty="0"/>
              <a:t>name: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read-pods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>
                <a:solidFill>
                  <a:srgbClr val="BBBBBB"/>
                </a:solidFill>
                <a:latin typeface="Roboto Mono"/>
              </a:rPr>
              <a:t>     </a:t>
            </a:r>
            <a:r>
              <a:rPr lang="en-IN" sz="1600" dirty="0"/>
              <a:t>namespace: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default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/>
              <a:t>subjects: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/>
              <a:t>-   kind: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User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/>
              <a:t>     name: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jane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i="1" dirty="0">
                <a:solidFill>
                  <a:srgbClr val="008800"/>
                </a:solidFill>
                <a:effectLst/>
                <a:latin typeface="Roboto Mono"/>
              </a:rPr>
              <a:t># Name is case sensitive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/>
              <a:t>     </a:t>
            </a:r>
            <a:r>
              <a:rPr lang="en-IN" sz="1600" dirty="0" err="1"/>
              <a:t>apiGroup</a:t>
            </a:r>
            <a:r>
              <a:rPr lang="en-IN" sz="1600" dirty="0"/>
              <a:t>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rbac.authorization.k8s.io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 err="1"/>
              <a:t>roleRef</a:t>
            </a:r>
            <a:r>
              <a:rPr lang="en-IN" sz="1600" dirty="0"/>
              <a:t>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>
                <a:solidFill>
                  <a:srgbClr val="BBBBBB"/>
                </a:solidFill>
                <a:latin typeface="Roboto Mono"/>
              </a:rPr>
              <a:t>   </a:t>
            </a:r>
            <a:r>
              <a:rPr lang="en-IN" sz="1600" dirty="0"/>
              <a:t>kind: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Role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i="1" dirty="0">
                <a:solidFill>
                  <a:srgbClr val="008800"/>
                </a:solidFill>
                <a:effectLst/>
                <a:latin typeface="Roboto Mono"/>
              </a:rPr>
              <a:t>#this must be Role or </a:t>
            </a:r>
            <a:r>
              <a:rPr lang="en-IN" sz="1600" i="1" dirty="0" err="1">
                <a:solidFill>
                  <a:srgbClr val="008800"/>
                </a:solidFill>
                <a:effectLst/>
                <a:latin typeface="Roboto Mono"/>
              </a:rPr>
              <a:t>ClusterRole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>
                <a:solidFill>
                  <a:srgbClr val="BBBBBB"/>
                </a:solidFill>
                <a:latin typeface="Roboto Mono"/>
              </a:rPr>
              <a:t>   </a:t>
            </a:r>
            <a:r>
              <a:rPr lang="en-IN" sz="1600" dirty="0"/>
              <a:t>name: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pod-reader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i="1" dirty="0">
                <a:solidFill>
                  <a:srgbClr val="008800"/>
                </a:solidFill>
                <a:effectLst/>
                <a:latin typeface="Roboto Mono"/>
              </a:rPr>
              <a:t># this must match the name of the Role or </a:t>
            </a:r>
            <a:r>
              <a:rPr lang="en-IN" sz="1600" i="1" dirty="0" err="1">
                <a:solidFill>
                  <a:srgbClr val="008800"/>
                </a:solidFill>
                <a:effectLst/>
                <a:latin typeface="Roboto Mono"/>
              </a:rPr>
              <a:t>ClusterRole</a:t>
            </a:r>
            <a:r>
              <a:rPr lang="en-IN" sz="1600" i="1" dirty="0">
                <a:solidFill>
                  <a:srgbClr val="008800"/>
                </a:solidFill>
                <a:effectLst/>
                <a:latin typeface="Roboto Mono"/>
              </a:rPr>
              <a:t> you wish to bind to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>
                <a:solidFill>
                  <a:srgbClr val="BBBBBB"/>
                </a:solidFill>
                <a:latin typeface="Roboto Mono"/>
              </a:rPr>
              <a:t>   </a:t>
            </a:r>
            <a:r>
              <a:rPr lang="en-IN" sz="1600" dirty="0" err="1"/>
              <a:t>apiGroup</a:t>
            </a:r>
            <a:r>
              <a:rPr lang="en-IN" sz="1600" dirty="0"/>
              <a:t>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rbac.authorization.k8s.io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76856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7616-97F1-154B-AD90-4172E521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51" y="154111"/>
            <a:ext cx="10515600" cy="64774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RoleBinding</a:t>
            </a:r>
            <a:r>
              <a:rPr lang="en-US" dirty="0"/>
              <a:t>/</a:t>
            </a:r>
            <a:r>
              <a:rPr lang="en-US" dirty="0" err="1"/>
              <a:t>ClusterRoleBinding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F0B7D9-A921-304C-A9F1-2D19F4FB6F5C}"/>
              </a:ext>
            </a:extLst>
          </p:cNvPr>
          <p:cNvSpPr/>
          <p:nvPr/>
        </p:nvSpPr>
        <p:spPr>
          <a:xfrm>
            <a:off x="459545" y="1080975"/>
            <a:ext cx="78825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dirty="0" err="1"/>
              <a:t>ClusterRoleBinding</a:t>
            </a:r>
            <a:r>
              <a:rPr lang="en-IN" dirty="0"/>
              <a:t> may be used to grant permission at the cluster level and in all namespaces.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b="0" i="0" dirty="0">
              <a:solidFill>
                <a:srgbClr val="000000"/>
              </a:solidFill>
              <a:effectLst/>
              <a:latin typeface="Roboto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b="0" i="0" dirty="0" err="1">
                <a:solidFill>
                  <a:srgbClr val="000000"/>
                </a:solidFill>
                <a:effectLst/>
                <a:latin typeface="Roboto"/>
              </a:rPr>
              <a:t>roleRef</a:t>
            </a:r>
            <a:r>
              <a:rPr lang="en-IN" b="0" i="0" dirty="0">
                <a:solidFill>
                  <a:srgbClr val="000000"/>
                </a:solidFill>
                <a:effectLst/>
                <a:latin typeface="Roboto"/>
              </a:rPr>
              <a:t> can refer to a role in the namespace or 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Roboto"/>
              </a:rPr>
              <a:t>ClusterRole</a:t>
            </a:r>
            <a:r>
              <a:rPr lang="en-IN" dirty="0">
                <a:solidFill>
                  <a:srgbClr val="000000"/>
                </a:solidFill>
                <a:latin typeface="Roboto"/>
              </a:rPr>
              <a:t>. This allows roles to be defined once and reused in different namespaces.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dirty="0">
              <a:solidFill>
                <a:srgbClr val="000000"/>
              </a:solidFill>
              <a:latin typeface="Roboto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 err="1">
                <a:solidFill>
                  <a:srgbClr val="000000"/>
                </a:solidFill>
                <a:latin typeface="Roboto"/>
              </a:rPr>
              <a:t>roleRef</a:t>
            </a:r>
            <a:r>
              <a:rPr lang="en-IN" dirty="0">
                <a:solidFill>
                  <a:srgbClr val="000000"/>
                </a:solidFill>
                <a:latin typeface="Roboto"/>
              </a:rPr>
              <a:t> is immutable and cannot be changed, they have to be deleted </a:t>
            </a:r>
            <a:r>
              <a:rPr lang="en-IN">
                <a:solidFill>
                  <a:srgbClr val="000000"/>
                </a:solidFill>
                <a:latin typeface="Roboto"/>
              </a:rPr>
              <a:t>and recreated</a:t>
            </a:r>
            <a:endParaRPr lang="en-IN" dirty="0">
              <a:solidFill>
                <a:srgbClr val="000000"/>
              </a:solidFill>
              <a:latin typeface="Roboto"/>
            </a:endParaRPr>
          </a:p>
          <a:p>
            <a:endParaRPr lang="en-IN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AEA30A-CA8D-6641-9A7C-3663936C29BA}"/>
              </a:ext>
            </a:extLst>
          </p:cNvPr>
          <p:cNvSpPr/>
          <p:nvPr/>
        </p:nvSpPr>
        <p:spPr>
          <a:xfrm>
            <a:off x="8526191" y="111907"/>
            <a:ext cx="350285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/>
              <a:t>kind: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 err="1"/>
              <a:t>RoleBinding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 err="1"/>
              <a:t>apiVersion</a:t>
            </a:r>
            <a:r>
              <a:rPr lang="en-IN" sz="1600" dirty="0"/>
              <a:t>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rbac.authorization.k8s.io/v1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/>
              <a:t>metadata: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>
                <a:solidFill>
                  <a:srgbClr val="BBBBBB"/>
                </a:solidFill>
                <a:latin typeface="Roboto Mono"/>
              </a:rPr>
              <a:t>     </a:t>
            </a:r>
            <a:r>
              <a:rPr lang="en-IN" sz="1600" dirty="0"/>
              <a:t>name: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read-pods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>
                <a:solidFill>
                  <a:srgbClr val="BBBBBB"/>
                </a:solidFill>
                <a:latin typeface="Roboto Mono"/>
              </a:rPr>
              <a:t>     </a:t>
            </a:r>
            <a:r>
              <a:rPr lang="en-IN" sz="1600" dirty="0"/>
              <a:t>namespace: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default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/>
              <a:t>subjects: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/>
              <a:t>-   kind: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User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/>
              <a:t>     name: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jane</a:t>
            </a:r>
            <a:endParaRPr lang="en-IN" sz="1600" dirty="0">
              <a:solidFill>
                <a:srgbClr val="BBBBBB"/>
              </a:solidFill>
              <a:effectLst/>
              <a:latin typeface="Roboto Mono"/>
            </a:endParaRPr>
          </a:p>
          <a:p>
            <a:r>
              <a:rPr lang="en-IN" sz="1600" dirty="0"/>
              <a:t>     </a:t>
            </a:r>
            <a:r>
              <a:rPr lang="en-IN" sz="1600" dirty="0" err="1"/>
              <a:t>apiGroup</a:t>
            </a:r>
            <a:r>
              <a:rPr lang="en-IN" sz="1600" dirty="0"/>
              <a:t>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rbac.authorization.k8s.io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 err="1"/>
              <a:t>roleRef</a:t>
            </a:r>
            <a:r>
              <a:rPr lang="en-IN" sz="1600" dirty="0"/>
              <a:t>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>
                <a:solidFill>
                  <a:srgbClr val="BBBBBB"/>
                </a:solidFill>
                <a:latin typeface="Roboto Mono"/>
              </a:rPr>
              <a:t>   </a:t>
            </a:r>
            <a:r>
              <a:rPr lang="en-IN" sz="1600" dirty="0"/>
              <a:t>kind: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Role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>
                <a:solidFill>
                  <a:srgbClr val="BBBBBB"/>
                </a:solidFill>
                <a:latin typeface="Roboto Mono"/>
              </a:rPr>
              <a:t>   </a:t>
            </a:r>
            <a:r>
              <a:rPr lang="en-IN" sz="1600" dirty="0"/>
              <a:t>name: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pod-reader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>
                <a:solidFill>
                  <a:srgbClr val="BBBBBB"/>
                </a:solidFill>
                <a:latin typeface="Roboto Mono"/>
              </a:rPr>
              <a:t>   </a:t>
            </a:r>
            <a:r>
              <a:rPr lang="en-IN" sz="1600" dirty="0" err="1"/>
              <a:t>apiGroup</a:t>
            </a:r>
            <a:r>
              <a:rPr lang="en-IN" sz="1600" dirty="0"/>
              <a:t>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rbac.authorization.k8s.io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2DCC5-878A-2446-AED0-8FA772D7C466}"/>
              </a:ext>
            </a:extLst>
          </p:cNvPr>
          <p:cNvSpPr/>
          <p:nvPr/>
        </p:nvSpPr>
        <p:spPr>
          <a:xfrm>
            <a:off x="8526191" y="3595067"/>
            <a:ext cx="366580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/>
              <a:t>kind: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 err="1"/>
              <a:t>ClusterRoleBinding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 err="1"/>
              <a:t>apiVersion</a:t>
            </a:r>
            <a:r>
              <a:rPr lang="en-IN" sz="1600" dirty="0"/>
              <a:t>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rbac.authorization.k8s.io/v1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/>
              <a:t>metadata: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>
                <a:solidFill>
                  <a:srgbClr val="BBBBBB"/>
                </a:solidFill>
                <a:latin typeface="Roboto Mono"/>
              </a:rPr>
              <a:t>     </a:t>
            </a:r>
            <a:r>
              <a:rPr lang="en-IN" sz="1600" dirty="0"/>
              <a:t>name: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read-secrets-global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/>
              <a:t>subjects: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IN" sz="1600" dirty="0"/>
              <a:t>kind: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Group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>
                <a:solidFill>
                  <a:srgbClr val="BBBBBB"/>
                </a:solidFill>
                <a:latin typeface="Roboto Mono"/>
              </a:rPr>
              <a:t>     </a:t>
            </a:r>
            <a:r>
              <a:rPr lang="en-IN" sz="1600" dirty="0"/>
              <a:t>name: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manager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>
                <a:solidFill>
                  <a:srgbClr val="BBBBBB"/>
                </a:solidFill>
                <a:latin typeface="Roboto Mono"/>
              </a:rPr>
              <a:t>     </a:t>
            </a:r>
            <a:r>
              <a:rPr lang="en-IN" sz="1600" dirty="0" err="1"/>
              <a:t>apiGroup</a:t>
            </a:r>
            <a:r>
              <a:rPr lang="en-IN" sz="1600" dirty="0"/>
              <a:t>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rbac.authorization.k8s.io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 err="1"/>
              <a:t>roleRef</a:t>
            </a:r>
            <a:r>
              <a:rPr lang="en-IN" sz="1600" dirty="0"/>
              <a:t>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>
                <a:solidFill>
                  <a:srgbClr val="BBBBBB"/>
                </a:solidFill>
                <a:latin typeface="Roboto Mono"/>
              </a:rPr>
              <a:t>   </a:t>
            </a:r>
            <a:r>
              <a:rPr lang="en-IN" sz="1600" dirty="0"/>
              <a:t>kind: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 err="1"/>
              <a:t>ClusterRole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>
                <a:solidFill>
                  <a:srgbClr val="BBBBBB"/>
                </a:solidFill>
                <a:latin typeface="Roboto Mono"/>
              </a:rPr>
              <a:t>   </a:t>
            </a:r>
            <a:r>
              <a:rPr lang="en-IN" sz="1600" dirty="0"/>
              <a:t>name: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secret-reader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</a:p>
          <a:p>
            <a:r>
              <a:rPr lang="en-IN" sz="1600" dirty="0" err="1"/>
              <a:t>apiGroup</a:t>
            </a:r>
            <a:r>
              <a:rPr lang="en-IN" sz="1600" dirty="0"/>
              <a:t>:</a:t>
            </a:r>
            <a:r>
              <a:rPr lang="en-IN" sz="1600" dirty="0">
                <a:solidFill>
                  <a:srgbClr val="BBBBBB"/>
                </a:solidFill>
                <a:effectLst/>
                <a:latin typeface="Roboto Mono"/>
              </a:rPr>
              <a:t> </a:t>
            </a:r>
            <a:r>
              <a:rPr lang="en-IN" sz="1600" dirty="0"/>
              <a:t>rbac.authorization.k8s.io</a:t>
            </a:r>
            <a:endParaRPr lang="en-US" sz="1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C2EC9-46DB-824A-B86B-595284E0A757}"/>
              </a:ext>
            </a:extLst>
          </p:cNvPr>
          <p:cNvCxnSpPr>
            <a:cxnSpLocks/>
          </p:cNvCxnSpPr>
          <p:nvPr/>
        </p:nvCxnSpPr>
        <p:spPr>
          <a:xfrm>
            <a:off x="8526191" y="3496591"/>
            <a:ext cx="350285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114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268637-43BE-674B-BB18-6917F6EC8934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Pod Security Policy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2127D-58E5-4A4E-9DC3-8209800E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933" y="186267"/>
            <a:ext cx="8466667" cy="64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78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7DCE67-1C21-A545-A79E-4D5F19817CEA}"/>
              </a:ext>
            </a:extLst>
          </p:cNvPr>
          <p:cNvSpPr/>
          <p:nvPr/>
        </p:nvSpPr>
        <p:spPr>
          <a:xfrm>
            <a:off x="162951" y="671691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kubectl</a:t>
            </a:r>
            <a:r>
              <a:rPr lang="en-US" sz="1200" dirty="0"/>
              <a:t> get </a:t>
            </a:r>
            <a:r>
              <a:rPr lang="en-US" sz="1200" dirty="0" err="1"/>
              <a:t>psp</a:t>
            </a:r>
            <a:r>
              <a:rPr lang="en-US" sz="1200" dirty="0"/>
              <a:t> </a:t>
            </a:r>
            <a:r>
              <a:rPr lang="en-US" sz="1200" dirty="0" err="1"/>
              <a:t>ibm</a:t>
            </a:r>
            <a:r>
              <a:rPr lang="en-US" sz="1200" dirty="0"/>
              <a:t>-restricted-</a:t>
            </a:r>
            <a:r>
              <a:rPr lang="en-US" sz="1200" dirty="0" err="1"/>
              <a:t>psp</a:t>
            </a:r>
            <a:r>
              <a:rPr lang="en-US" sz="1200" dirty="0"/>
              <a:t> -o </a:t>
            </a:r>
            <a:r>
              <a:rPr lang="en-US" sz="1200" dirty="0" err="1"/>
              <a:t>yaml</a:t>
            </a:r>
            <a:endParaRPr lang="en-US" sz="1200" dirty="0"/>
          </a:p>
          <a:p>
            <a:r>
              <a:rPr lang="en-US" sz="1200" dirty="0" err="1"/>
              <a:t>apiVersion</a:t>
            </a:r>
            <a:r>
              <a:rPr lang="en-US" sz="1200" dirty="0"/>
              <a:t>: extensions/v1beta1</a:t>
            </a:r>
          </a:p>
          <a:p>
            <a:r>
              <a:rPr lang="en-US" sz="1200" dirty="0"/>
              <a:t>kind: </a:t>
            </a:r>
            <a:r>
              <a:rPr lang="en-US" sz="1200" dirty="0" err="1"/>
              <a:t>PodSecurityPolicy</a:t>
            </a:r>
            <a:endParaRPr lang="en-US" sz="1200" dirty="0"/>
          </a:p>
          <a:p>
            <a:r>
              <a:rPr lang="en-US" sz="1200" dirty="0"/>
              <a:t>metadata: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creationTimestamp</a:t>
            </a:r>
            <a:r>
              <a:rPr lang="en-US" sz="1200" dirty="0"/>
              <a:t>: "2019-03-04T09:32:17Z"</a:t>
            </a:r>
          </a:p>
          <a:p>
            <a:r>
              <a:rPr lang="en-US" sz="1200" dirty="0"/>
              <a:t>  name: </a:t>
            </a:r>
            <a:r>
              <a:rPr lang="en-US" sz="1200" dirty="0" err="1"/>
              <a:t>ibm</a:t>
            </a:r>
            <a:r>
              <a:rPr lang="en-US" sz="1200" dirty="0"/>
              <a:t>-restricted-</a:t>
            </a:r>
            <a:r>
              <a:rPr lang="en-US" sz="1200" dirty="0" err="1"/>
              <a:t>psp</a:t>
            </a:r>
            <a:endParaRPr lang="en-US" sz="1200" dirty="0"/>
          </a:p>
          <a:p>
            <a:r>
              <a:rPr lang="en-US" sz="1200" dirty="0"/>
              <a:t>spec: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allowPrivilegeEscalation</a:t>
            </a:r>
            <a:r>
              <a:rPr lang="en-US" sz="1200" dirty="0"/>
              <a:t>: false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forbiddenSysctls</a:t>
            </a:r>
            <a:r>
              <a:rPr lang="en-US" sz="1200" dirty="0"/>
              <a:t>:</a:t>
            </a:r>
          </a:p>
          <a:p>
            <a:r>
              <a:rPr lang="en-US" sz="1200" dirty="0"/>
              <a:t>  - '*'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fsGroup</a:t>
            </a:r>
            <a:r>
              <a:rPr lang="en-US" sz="1200" dirty="0"/>
              <a:t>:</a:t>
            </a:r>
          </a:p>
          <a:p>
            <a:r>
              <a:rPr lang="en-US" sz="1200" dirty="0"/>
              <a:t>    ranges:</a:t>
            </a:r>
          </a:p>
          <a:p>
            <a:r>
              <a:rPr lang="en-US" sz="1200" dirty="0"/>
              <a:t>    - max: 65535</a:t>
            </a:r>
          </a:p>
          <a:p>
            <a:r>
              <a:rPr lang="en-US" sz="1200" dirty="0"/>
              <a:t>      min: 1</a:t>
            </a:r>
          </a:p>
          <a:p>
            <a:r>
              <a:rPr lang="en-US" sz="1200" dirty="0"/>
              <a:t>    rule: </a:t>
            </a:r>
            <a:r>
              <a:rPr lang="en-US" sz="1200" dirty="0" err="1"/>
              <a:t>MustRunAs</a:t>
            </a:r>
            <a:endParaRPr lang="en-US" sz="1200" dirty="0"/>
          </a:p>
          <a:p>
            <a:r>
              <a:rPr lang="en-US" sz="1200" dirty="0"/>
              <a:t>  </a:t>
            </a:r>
            <a:r>
              <a:rPr lang="en-US" sz="1200" dirty="0" err="1"/>
              <a:t>requiredDropCapabilities</a:t>
            </a:r>
            <a:r>
              <a:rPr lang="en-US" sz="1200" dirty="0"/>
              <a:t>:</a:t>
            </a:r>
          </a:p>
          <a:p>
            <a:r>
              <a:rPr lang="en-US" sz="1200" dirty="0"/>
              <a:t>  - ALL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runAsUser</a:t>
            </a:r>
            <a:r>
              <a:rPr lang="en-US" sz="1200" dirty="0"/>
              <a:t>:</a:t>
            </a:r>
          </a:p>
          <a:p>
            <a:r>
              <a:rPr lang="en-US" sz="1200" dirty="0"/>
              <a:t>    rule: </a:t>
            </a:r>
            <a:r>
              <a:rPr lang="en-US" sz="1200" dirty="0" err="1"/>
              <a:t>MustRunAsNonRoot</a:t>
            </a:r>
            <a:endParaRPr lang="en-US" sz="1200" dirty="0"/>
          </a:p>
          <a:p>
            <a:r>
              <a:rPr lang="en-US" sz="1200" dirty="0"/>
              <a:t>  </a:t>
            </a:r>
            <a:r>
              <a:rPr lang="en-US" sz="1200" dirty="0" err="1"/>
              <a:t>seLinux</a:t>
            </a:r>
            <a:r>
              <a:rPr lang="en-US" sz="1200" dirty="0"/>
              <a:t>:</a:t>
            </a:r>
          </a:p>
          <a:p>
            <a:r>
              <a:rPr lang="en-US" sz="1200" dirty="0"/>
              <a:t>    rule: </a:t>
            </a:r>
            <a:r>
              <a:rPr lang="en-US" sz="1200" dirty="0" err="1"/>
              <a:t>RunAsAny</a:t>
            </a:r>
            <a:endParaRPr lang="en-US" sz="1200" dirty="0"/>
          </a:p>
          <a:p>
            <a:r>
              <a:rPr lang="en-US" sz="1200" dirty="0"/>
              <a:t>  </a:t>
            </a:r>
            <a:r>
              <a:rPr lang="en-US" sz="1200" dirty="0" err="1"/>
              <a:t>supplementalGroups</a:t>
            </a:r>
            <a:r>
              <a:rPr lang="en-US" sz="1200" dirty="0"/>
              <a:t>:</a:t>
            </a:r>
          </a:p>
          <a:p>
            <a:r>
              <a:rPr lang="en-US" sz="1200" dirty="0"/>
              <a:t>    ranges:</a:t>
            </a:r>
          </a:p>
          <a:p>
            <a:r>
              <a:rPr lang="en-US" sz="1200" dirty="0"/>
              <a:t>    - max: 65535</a:t>
            </a:r>
          </a:p>
          <a:p>
            <a:r>
              <a:rPr lang="en-US" sz="1200" dirty="0"/>
              <a:t>      min: 1</a:t>
            </a:r>
          </a:p>
          <a:p>
            <a:r>
              <a:rPr lang="en-US" sz="1200" dirty="0"/>
              <a:t>    rule: </a:t>
            </a:r>
            <a:r>
              <a:rPr lang="en-US" sz="1200" dirty="0" err="1"/>
              <a:t>MustRunAs</a:t>
            </a:r>
            <a:endParaRPr lang="en-US" sz="1200" dirty="0"/>
          </a:p>
          <a:p>
            <a:r>
              <a:rPr lang="en-US" sz="1200" dirty="0"/>
              <a:t>  volumes:</a:t>
            </a:r>
          </a:p>
          <a:p>
            <a:r>
              <a:rPr lang="en-US" sz="1200" dirty="0"/>
              <a:t>  - </a:t>
            </a:r>
            <a:r>
              <a:rPr lang="en-US" sz="1200" dirty="0" err="1"/>
              <a:t>configMap</a:t>
            </a:r>
            <a:endParaRPr lang="en-US" sz="1200" dirty="0"/>
          </a:p>
          <a:p>
            <a:r>
              <a:rPr lang="en-US" sz="1200" dirty="0"/>
              <a:t>  - </a:t>
            </a:r>
            <a:r>
              <a:rPr lang="en-US" sz="1200" dirty="0" err="1"/>
              <a:t>emptyDir</a:t>
            </a:r>
            <a:endParaRPr lang="en-US" sz="1200" dirty="0"/>
          </a:p>
          <a:p>
            <a:r>
              <a:rPr lang="en-US" sz="1200" dirty="0"/>
              <a:t>  - projected</a:t>
            </a:r>
          </a:p>
          <a:p>
            <a:r>
              <a:rPr lang="en-US" sz="1200" dirty="0"/>
              <a:t>  - secret</a:t>
            </a:r>
          </a:p>
          <a:p>
            <a:r>
              <a:rPr lang="en-US" sz="1200" dirty="0"/>
              <a:t>  - </a:t>
            </a:r>
            <a:r>
              <a:rPr lang="en-US" sz="1200" dirty="0" err="1"/>
              <a:t>downwardAPI</a:t>
            </a:r>
            <a:endParaRPr lang="en-US" sz="1200" dirty="0"/>
          </a:p>
          <a:p>
            <a:r>
              <a:rPr lang="en-US" sz="1200" dirty="0"/>
              <a:t>  - </a:t>
            </a:r>
            <a:r>
              <a:rPr lang="en-US" sz="1200" dirty="0" err="1"/>
              <a:t>persistentVolumeClaim</a:t>
            </a:r>
            <a:endParaRPr lang="en-US" sz="1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43F85C-90A8-454A-8EE4-374D97DB3B17}"/>
              </a:ext>
            </a:extLst>
          </p:cNvPr>
          <p:cNvSpPr txBox="1">
            <a:spLocks/>
          </p:cNvSpPr>
          <p:nvPr/>
        </p:nvSpPr>
        <p:spPr>
          <a:xfrm>
            <a:off x="162951" y="154111"/>
            <a:ext cx="10515600" cy="647747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Typical PSP</a:t>
            </a:r>
          </a:p>
        </p:txBody>
      </p:sp>
    </p:spTree>
    <p:extLst>
      <p:ext uri="{BB962C8B-B14F-4D97-AF65-F5344CB8AC3E}">
        <p14:creationId xmlns:p14="http://schemas.microsoft.com/office/powerpoint/2010/main" val="2742306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D00E13-475E-5A44-8D2A-BDB7AF5E6351}"/>
              </a:ext>
            </a:extLst>
          </p:cNvPr>
          <p:cNvSpPr/>
          <p:nvPr/>
        </p:nvSpPr>
        <p:spPr>
          <a:xfrm>
            <a:off x="162951" y="801858"/>
            <a:ext cx="1164804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itchFamily="2" charset="2"/>
              <a:buChar char="Ø"/>
            </a:pPr>
            <a:r>
              <a:rPr lang="en-IN" dirty="0" err="1">
                <a:solidFill>
                  <a:srgbClr val="323232"/>
                </a:solidFill>
                <a:latin typeface="ibm-plex-sans"/>
              </a:rPr>
              <a:t>ibm</a:t>
            </a:r>
            <a:r>
              <a:rPr lang="en-IN" dirty="0">
                <a:solidFill>
                  <a:srgbClr val="323232"/>
                </a:solidFill>
                <a:latin typeface="ibm-plex-sans"/>
              </a:rPr>
              <a:t>-restricted-</a:t>
            </a:r>
            <a:r>
              <a:rPr lang="en-IN" dirty="0" err="1">
                <a:solidFill>
                  <a:srgbClr val="323232"/>
                </a:solidFill>
                <a:latin typeface="ibm-plex-sans"/>
              </a:rPr>
              <a:t>psp</a:t>
            </a:r>
            <a:r>
              <a:rPr lang="en-IN" dirty="0">
                <a:solidFill>
                  <a:srgbClr val="323232"/>
                </a:solidFill>
                <a:latin typeface="ibm-plex-sans"/>
              </a:rPr>
              <a:t>: This policy requires pods to run with a non-root user ID, and prevents pods from accessing the host</a:t>
            </a:r>
          </a:p>
          <a:p>
            <a:pPr marL="285750" indent="-285750" fontAlgn="base">
              <a:buFont typeface="Wingdings" pitchFamily="2" charset="2"/>
              <a:buChar char="Ø"/>
            </a:pPr>
            <a:endParaRPr lang="en-IN" dirty="0">
              <a:solidFill>
                <a:srgbClr val="323232"/>
              </a:solidFill>
              <a:latin typeface="ibm-plex-sans"/>
            </a:endParaRPr>
          </a:p>
          <a:p>
            <a:pPr marL="285750" indent="-285750" fontAlgn="base">
              <a:buFont typeface="Wingdings" pitchFamily="2" charset="2"/>
              <a:buChar char="Ø"/>
            </a:pPr>
            <a:r>
              <a:rPr lang="en-IN" dirty="0" err="1">
                <a:solidFill>
                  <a:srgbClr val="323232"/>
                </a:solidFill>
                <a:latin typeface="ibm-plex-sans"/>
              </a:rPr>
              <a:t>ibm-anyuid-psp</a:t>
            </a:r>
            <a:r>
              <a:rPr lang="en-IN" dirty="0">
                <a:solidFill>
                  <a:srgbClr val="323232"/>
                </a:solidFill>
                <a:latin typeface="ibm-plex-sans"/>
              </a:rPr>
              <a:t>: This policy allows pods to run with any user ID and group ID, but prevents access to the host</a:t>
            </a:r>
          </a:p>
          <a:p>
            <a:pPr marL="285750" indent="-285750" fontAlgn="base">
              <a:buFont typeface="Wingdings" pitchFamily="2" charset="2"/>
              <a:buChar char="Ø"/>
            </a:pPr>
            <a:endParaRPr lang="en-IN" dirty="0">
              <a:solidFill>
                <a:srgbClr val="323232"/>
              </a:solidFill>
              <a:latin typeface="ibm-plex-sans"/>
            </a:endParaRPr>
          </a:p>
          <a:p>
            <a:pPr marL="285750" indent="-285750" fontAlgn="base">
              <a:buFont typeface="Wingdings" pitchFamily="2" charset="2"/>
              <a:buChar char="Ø"/>
            </a:pPr>
            <a:r>
              <a:rPr lang="en-IN" dirty="0" err="1">
                <a:solidFill>
                  <a:srgbClr val="323232"/>
                </a:solidFill>
                <a:latin typeface="ibm-plex-sans"/>
              </a:rPr>
              <a:t>ibm-anyuid-hostpath-psp</a:t>
            </a:r>
            <a:r>
              <a:rPr lang="en-IN" dirty="0">
                <a:solidFill>
                  <a:srgbClr val="323232"/>
                </a:solidFill>
                <a:latin typeface="ibm-plex-sans"/>
              </a:rPr>
              <a:t>: This policy allows pods to run with any user ID and group ID and any volume, including the host path. </a:t>
            </a:r>
            <a:r>
              <a:rPr lang="en-IN" b="1" dirty="0">
                <a:solidFill>
                  <a:srgbClr val="323232"/>
                </a:solidFill>
                <a:latin typeface="ibm-plex-sans"/>
              </a:rPr>
              <a:t>Attention:</a:t>
            </a:r>
            <a:r>
              <a:rPr lang="en-IN" dirty="0">
                <a:solidFill>
                  <a:srgbClr val="323232"/>
                </a:solidFill>
                <a:latin typeface="ibm-plex-sans"/>
              </a:rPr>
              <a:t> This policy allows </a:t>
            </a:r>
            <a:r>
              <a:rPr lang="en-IN" dirty="0" err="1">
                <a:solidFill>
                  <a:srgbClr val="323232"/>
                </a:solidFill>
                <a:latin typeface="ibm-plex-sans"/>
              </a:rPr>
              <a:t>hostPath</a:t>
            </a:r>
            <a:r>
              <a:rPr lang="en-IN" dirty="0">
                <a:solidFill>
                  <a:srgbClr val="323232"/>
                </a:solidFill>
                <a:latin typeface="ibm-plex-sans"/>
              </a:rPr>
              <a:t> volumes. </a:t>
            </a:r>
          </a:p>
          <a:p>
            <a:pPr marL="285750" indent="-285750" fontAlgn="base">
              <a:buFont typeface="Wingdings" pitchFamily="2" charset="2"/>
              <a:buChar char="Ø"/>
            </a:pPr>
            <a:endParaRPr lang="en-IN" dirty="0">
              <a:solidFill>
                <a:srgbClr val="323232"/>
              </a:solidFill>
              <a:latin typeface="ibm-plex-sans"/>
            </a:endParaRPr>
          </a:p>
          <a:p>
            <a:pPr marL="285750" indent="-285750" fontAlgn="base">
              <a:buFont typeface="Wingdings" pitchFamily="2" charset="2"/>
              <a:buChar char="Ø"/>
            </a:pPr>
            <a:r>
              <a:rPr lang="en-IN" dirty="0" err="1">
                <a:solidFill>
                  <a:srgbClr val="323232"/>
                </a:solidFill>
                <a:latin typeface="ibm-plex-sans"/>
              </a:rPr>
              <a:t>ibm-anyuid-hostaccess-psp</a:t>
            </a:r>
            <a:r>
              <a:rPr lang="en-IN" dirty="0">
                <a:solidFill>
                  <a:srgbClr val="323232"/>
                </a:solidFill>
                <a:latin typeface="ibm-plex-sans"/>
              </a:rPr>
              <a:t>: This policy allows pods to run with any user ID and group ID, any volume, and full access to the host. </a:t>
            </a:r>
            <a:r>
              <a:rPr lang="en-IN" b="1" dirty="0">
                <a:solidFill>
                  <a:srgbClr val="323232"/>
                </a:solidFill>
                <a:latin typeface="ibm-plex-sans"/>
              </a:rPr>
              <a:t>Attention:</a:t>
            </a:r>
            <a:r>
              <a:rPr lang="en-IN" dirty="0">
                <a:solidFill>
                  <a:srgbClr val="323232"/>
                </a:solidFill>
                <a:latin typeface="ibm-plex-sans"/>
              </a:rPr>
              <a:t> This policy allows full access to the host and network. </a:t>
            </a:r>
          </a:p>
          <a:p>
            <a:pPr marL="285750" indent="-285750" fontAlgn="base">
              <a:buFont typeface="Wingdings" pitchFamily="2" charset="2"/>
              <a:buChar char="Ø"/>
            </a:pPr>
            <a:endParaRPr lang="en-IN" dirty="0">
              <a:solidFill>
                <a:srgbClr val="323232"/>
              </a:solidFill>
              <a:latin typeface="ibm-plex-sans"/>
            </a:endParaRPr>
          </a:p>
          <a:p>
            <a:pPr marL="285750" indent="-285750" fontAlgn="base">
              <a:buFont typeface="Wingdings" pitchFamily="2" charset="2"/>
              <a:buChar char="Ø"/>
            </a:pPr>
            <a:r>
              <a:rPr lang="en-IN" dirty="0" err="1">
                <a:solidFill>
                  <a:srgbClr val="323232"/>
                </a:solidFill>
                <a:latin typeface="ibm-plex-sans"/>
              </a:rPr>
              <a:t>ibm</a:t>
            </a:r>
            <a:r>
              <a:rPr lang="en-IN" dirty="0">
                <a:solidFill>
                  <a:srgbClr val="323232"/>
                </a:solidFill>
                <a:latin typeface="ibm-plex-sans"/>
              </a:rPr>
              <a:t>-privileged-</a:t>
            </a:r>
            <a:r>
              <a:rPr lang="en-IN" dirty="0" err="1">
                <a:solidFill>
                  <a:srgbClr val="323232"/>
                </a:solidFill>
                <a:latin typeface="ibm-plex-sans"/>
              </a:rPr>
              <a:t>psp</a:t>
            </a:r>
            <a:r>
              <a:rPr lang="en-IN" dirty="0">
                <a:solidFill>
                  <a:srgbClr val="323232"/>
                </a:solidFill>
                <a:latin typeface="ibm-plex-sans"/>
              </a:rPr>
              <a:t>: This policy grants access to all privileged host features and allows a pod to run with any user ID and group ID and any volume. </a:t>
            </a:r>
            <a:r>
              <a:rPr lang="en-IN" b="1" dirty="0">
                <a:solidFill>
                  <a:srgbClr val="323232"/>
                </a:solidFill>
                <a:latin typeface="ibm-plex-sans"/>
              </a:rPr>
              <a:t>Attention:</a:t>
            </a:r>
            <a:r>
              <a:rPr lang="en-IN" dirty="0">
                <a:solidFill>
                  <a:srgbClr val="323232"/>
                </a:solidFill>
                <a:latin typeface="ibm-plex-sans"/>
              </a:rPr>
              <a:t> This policy is the least restrictive and must be used only for cluster administration. Use with caution.</a:t>
            </a:r>
            <a:endParaRPr lang="en-IN" b="0" i="0" dirty="0">
              <a:solidFill>
                <a:srgbClr val="323232"/>
              </a:solidFill>
              <a:effectLst/>
              <a:latin typeface="ibm-plex-san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268637-43BE-674B-BB18-6917F6EC8934}"/>
              </a:ext>
            </a:extLst>
          </p:cNvPr>
          <p:cNvSpPr txBox="1">
            <a:spLocks/>
          </p:cNvSpPr>
          <p:nvPr/>
        </p:nvSpPr>
        <p:spPr>
          <a:xfrm>
            <a:off x="162951" y="154111"/>
            <a:ext cx="10515600" cy="647747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Pod Security Policy</a:t>
            </a:r>
          </a:p>
        </p:txBody>
      </p:sp>
    </p:spTree>
    <p:extLst>
      <p:ext uri="{BB962C8B-B14F-4D97-AF65-F5344CB8AC3E}">
        <p14:creationId xmlns:p14="http://schemas.microsoft.com/office/powerpoint/2010/main" val="3715751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C0AB031-1EE3-644D-8507-83A790EA19B4}"/>
              </a:ext>
            </a:extLst>
          </p:cNvPr>
          <p:cNvSpPr txBox="1">
            <a:spLocks/>
          </p:cNvSpPr>
          <p:nvPr/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Default ICP, has only a cluster administrative user</a:t>
            </a:r>
          </a:p>
        </p:txBody>
      </p:sp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0B07BC4-C840-4E47-85EE-81B5BE5CC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696282"/>
            <a:ext cx="6553545" cy="34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5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C712BDC-F29F-8C41-A385-EAA4F0744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69" y="955969"/>
            <a:ext cx="9564061" cy="5258564"/>
          </a:xfrm>
          <a:prstGeom prst="rect">
            <a:avLst/>
          </a:prstGeom>
        </p:spPr>
      </p:pic>
      <p:sp>
        <p:nvSpPr>
          <p:cNvPr id="3" name="Donut 2">
            <a:extLst>
              <a:ext uri="{FF2B5EF4-FFF2-40B4-BE49-F238E27FC236}">
                <a16:creationId xmlns:a16="http://schemas.microsoft.com/office/drawing/2014/main" id="{F2ED4148-CA46-4F46-A161-6183BE81D7E8}"/>
              </a:ext>
            </a:extLst>
          </p:cNvPr>
          <p:cNvSpPr/>
          <p:nvPr/>
        </p:nvSpPr>
        <p:spPr>
          <a:xfrm>
            <a:off x="5929272" y="1986931"/>
            <a:ext cx="2065867" cy="762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568DC1-0503-A84F-9846-7F3F03463D09}"/>
              </a:ext>
            </a:extLst>
          </p:cNvPr>
          <p:cNvSpPr txBox="1">
            <a:spLocks/>
          </p:cNvSpPr>
          <p:nvPr/>
        </p:nvSpPr>
        <p:spPr>
          <a:xfrm>
            <a:off x="162951" y="154111"/>
            <a:ext cx="10515600" cy="647747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Kubernetes Components</a:t>
            </a:r>
          </a:p>
        </p:txBody>
      </p:sp>
    </p:spTree>
    <p:extLst>
      <p:ext uri="{BB962C8B-B14F-4D97-AF65-F5344CB8AC3E}">
        <p14:creationId xmlns:p14="http://schemas.microsoft.com/office/powerpoint/2010/main" val="178684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5390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E624426-F71B-9C4B-B6DE-16EAC244A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759" y="1010790"/>
            <a:ext cx="7194102" cy="53053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E42712-22F0-AE4A-9F22-47999AF6216B}"/>
              </a:ext>
            </a:extLst>
          </p:cNvPr>
          <p:cNvSpPr txBox="1">
            <a:spLocks/>
          </p:cNvSpPr>
          <p:nvPr/>
        </p:nvSpPr>
        <p:spPr>
          <a:xfrm>
            <a:off x="162951" y="154111"/>
            <a:ext cx="10515600" cy="647747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LDAP Configuration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4A7DB2-6E90-F64D-910F-15FD4E4CAD1E}"/>
              </a:ext>
            </a:extLst>
          </p:cNvPr>
          <p:cNvSpPr txBox="1">
            <a:spLocks/>
          </p:cNvSpPr>
          <p:nvPr/>
        </p:nvSpPr>
        <p:spPr>
          <a:xfrm>
            <a:off x="162951" y="1968069"/>
            <a:ext cx="3494649" cy="288757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000" kern="1200" dirty="0">
                <a:latin typeface="+mj-lt"/>
                <a:ea typeface="+mj-ea"/>
                <a:cs typeface="+mj-cs"/>
              </a:rPr>
              <a:t>Connect to a external LDAP</a:t>
            </a:r>
          </a:p>
        </p:txBody>
      </p:sp>
    </p:spTree>
    <p:extLst>
      <p:ext uri="{BB962C8B-B14F-4D97-AF65-F5344CB8AC3E}">
        <p14:creationId xmlns:p14="http://schemas.microsoft.com/office/powerpoint/2010/main" val="419253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39 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31839 0.24861 L 0.31839 -0.1016" pathEditMode="relative" ptsTypes="AA">
                                      <p:cBhvr>
                                        <p:cTn id="11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31839 -0.1016 L 0.31839 0.24861" pathEditMode="relative" ptsTypes="AA">
                                      <p:cBhvr>
                                        <p:cTn id="14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31839 0.24861 L -0.31795 -0.24861" pathEditMode="relative" ptsTypes="AA">
                                      <p:cBhvr>
                                        <p:cTn id="17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31795 -0.24861 L 0.31839 -0.24861" pathEditMode="relative" ptsTypes="AA">
                                      <p:cBhvr>
                                        <p:cTn id="20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31839 -0.24861 L 0 0" pathEditMode="relative" ptsTypes="AA">
                                      <p:cBhvr>
                                        <p:cTn id="23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5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700D54-8D23-5F49-91CB-7D479FF1F3A3}"/>
              </a:ext>
            </a:extLst>
          </p:cNvPr>
          <p:cNvSpPr txBox="1">
            <a:spLocks/>
          </p:cNvSpPr>
          <p:nvPr/>
        </p:nvSpPr>
        <p:spPr>
          <a:xfrm>
            <a:off x="162951" y="154111"/>
            <a:ext cx="10515600" cy="647747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Kubernetes Authentication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5244AD-E905-C74C-B102-E113656986CE}"/>
              </a:ext>
            </a:extLst>
          </p:cNvPr>
          <p:cNvSpPr/>
          <p:nvPr/>
        </p:nvSpPr>
        <p:spPr>
          <a:xfrm>
            <a:off x="162951" y="801858"/>
            <a:ext cx="112729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>
              <a:solidFill>
                <a:srgbClr val="000000"/>
              </a:solidFill>
              <a:latin typeface="Roboto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IN" b="0" i="0" dirty="0">
                <a:solidFill>
                  <a:srgbClr val="000000"/>
                </a:solidFill>
                <a:effectLst/>
                <a:latin typeface="Roboto"/>
              </a:rPr>
              <a:t>Certificate Based</a:t>
            </a:r>
          </a:p>
          <a:p>
            <a:pPr marL="285750" indent="-285750">
              <a:buFont typeface="Wingdings" pitchFamily="2" charset="2"/>
              <a:buChar char="q"/>
            </a:pPr>
            <a:endParaRPr lang="en-IN" dirty="0">
              <a:solidFill>
                <a:srgbClr val="000000"/>
              </a:solidFill>
              <a:latin typeface="Roboto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IN" b="0" i="0" dirty="0">
                <a:solidFill>
                  <a:srgbClr val="000000"/>
                </a:solidFill>
                <a:effectLst/>
                <a:latin typeface="Roboto"/>
              </a:rPr>
              <a:t>Token Based</a:t>
            </a:r>
          </a:p>
          <a:p>
            <a:pPr marL="285750" indent="-285750">
              <a:buFont typeface="Wingdings" pitchFamily="2" charset="2"/>
              <a:buChar char="q"/>
            </a:pPr>
            <a:endParaRPr lang="en-IN" dirty="0">
              <a:solidFill>
                <a:srgbClr val="000000"/>
              </a:solidFill>
              <a:latin typeface="Roboto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IN" b="0" i="0" dirty="0">
                <a:solidFill>
                  <a:srgbClr val="000000"/>
                </a:solidFill>
                <a:effectLst/>
                <a:latin typeface="Roboto"/>
              </a:rPr>
              <a:t>Basic Authentication</a:t>
            </a:r>
          </a:p>
          <a:p>
            <a:pPr marL="285750" indent="-285750">
              <a:buFont typeface="Wingdings" pitchFamily="2" charset="2"/>
              <a:buChar char="q"/>
            </a:pPr>
            <a:endParaRPr lang="en-IN" dirty="0">
              <a:solidFill>
                <a:srgbClr val="000000"/>
              </a:solidFill>
              <a:latin typeface="Roboto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IN" b="0" i="0" dirty="0">
                <a:solidFill>
                  <a:srgbClr val="000000"/>
                </a:solidFill>
                <a:effectLst/>
                <a:latin typeface="Roboto"/>
              </a:rPr>
              <a:t>oAuth2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271A4D-3118-F844-B5D8-5FA61562687B}"/>
              </a:ext>
            </a:extLst>
          </p:cNvPr>
          <p:cNvSpPr/>
          <p:nvPr/>
        </p:nvSpPr>
        <p:spPr>
          <a:xfrm>
            <a:off x="3094892" y="1634270"/>
            <a:ext cx="855315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152935"/>
                </a:solidFill>
                <a:latin typeface="ibm-plex-sans"/>
              </a:rPr>
              <a:t>kubectl</a:t>
            </a:r>
            <a:r>
              <a:rPr lang="en-IN" dirty="0">
                <a:solidFill>
                  <a:srgbClr val="152935"/>
                </a:solidFill>
                <a:latin typeface="ibm-plex-sans"/>
              </a:rPr>
              <a:t> config set-cluster </a:t>
            </a:r>
            <a:r>
              <a:rPr lang="en-IN" dirty="0" err="1">
                <a:solidFill>
                  <a:srgbClr val="152935"/>
                </a:solidFill>
                <a:latin typeface="ibm-plex-sans"/>
              </a:rPr>
              <a:t>uscluster</a:t>
            </a:r>
            <a:r>
              <a:rPr lang="en-IN" dirty="0">
                <a:solidFill>
                  <a:srgbClr val="152935"/>
                </a:solidFill>
                <a:latin typeface="ibm-plex-sans"/>
              </a:rPr>
              <a:t> --server=https://9.30.123.128:8001 --insecure-skip-</a:t>
            </a:r>
            <a:r>
              <a:rPr lang="en-IN" dirty="0" err="1">
                <a:solidFill>
                  <a:srgbClr val="152935"/>
                </a:solidFill>
                <a:latin typeface="ibm-plex-sans"/>
              </a:rPr>
              <a:t>tls</a:t>
            </a:r>
            <a:r>
              <a:rPr lang="en-IN" dirty="0">
                <a:solidFill>
                  <a:srgbClr val="152935"/>
                </a:solidFill>
                <a:latin typeface="ibm-plex-sans"/>
              </a:rPr>
              <a:t>-verify=true</a:t>
            </a:r>
          </a:p>
          <a:p>
            <a:endParaRPr lang="en-IN" dirty="0">
              <a:solidFill>
                <a:srgbClr val="152935"/>
              </a:solidFill>
              <a:latin typeface="ibm-plex-sans"/>
            </a:endParaRPr>
          </a:p>
          <a:p>
            <a:r>
              <a:rPr lang="en-IN" dirty="0" err="1">
                <a:solidFill>
                  <a:srgbClr val="152935"/>
                </a:solidFill>
                <a:latin typeface="ibm-plex-sans"/>
              </a:rPr>
              <a:t>kubectl</a:t>
            </a:r>
            <a:r>
              <a:rPr lang="en-IN" dirty="0">
                <a:solidFill>
                  <a:srgbClr val="152935"/>
                </a:solidFill>
                <a:latin typeface="ibm-plex-sans"/>
              </a:rPr>
              <a:t> config set-context </a:t>
            </a:r>
            <a:r>
              <a:rPr lang="en-IN" dirty="0" err="1">
                <a:solidFill>
                  <a:srgbClr val="152935"/>
                </a:solidFill>
                <a:latin typeface="ibm-plex-sans"/>
              </a:rPr>
              <a:t>uscluster</a:t>
            </a:r>
            <a:r>
              <a:rPr lang="en-IN" dirty="0">
                <a:solidFill>
                  <a:srgbClr val="152935"/>
                </a:solidFill>
                <a:latin typeface="ibm-plex-sans"/>
              </a:rPr>
              <a:t>-context --cluster=</a:t>
            </a:r>
            <a:r>
              <a:rPr lang="en-IN" dirty="0" err="1">
                <a:solidFill>
                  <a:srgbClr val="152935"/>
                </a:solidFill>
                <a:latin typeface="ibm-plex-sans"/>
              </a:rPr>
              <a:t>uscluster</a:t>
            </a:r>
            <a:r>
              <a:rPr lang="en-IN" dirty="0">
                <a:solidFill>
                  <a:srgbClr val="152935"/>
                </a:solidFill>
                <a:latin typeface="ibm-plex-sans"/>
              </a:rPr>
              <a:t> </a:t>
            </a:r>
            <a:r>
              <a:rPr lang="en-IN" dirty="0" err="1">
                <a:solidFill>
                  <a:srgbClr val="152935"/>
                </a:solidFill>
                <a:latin typeface="ibm-plex-sans"/>
              </a:rPr>
              <a:t>kubectl</a:t>
            </a:r>
            <a:r>
              <a:rPr lang="en-IN" dirty="0">
                <a:solidFill>
                  <a:srgbClr val="152935"/>
                </a:solidFill>
                <a:latin typeface="ibm-plex-sans"/>
              </a:rPr>
              <a:t> config set-credentials admin --token=eyJ0eXAiOiJKV1QiLCJhbGciOiJSUzI1NiJ9.eyJhdF9oYXNoIjoiZTEzMDhlMmIwYzM2MGFlZWQ5M2E2OWU3MjVjODk4MTVkZGM1Y2E2MiIsInJlYWxtTmFtZSI6ImN1c3RvbVJlYWxtIiwidW5pcXVlU2VjdXJpdHlOYW1lIjoiYWRtaW4iLCJpc3MiOiJodHRwczovL3VzY2x1c3Rlci5pY3A6OTQ0My9vaWRjL2VuZHBvaW50L09QIiwiYXVkIjoiZmU2MDc0N2M0MjAwNjg4MWE3NmRlZDM5OTU5OGVmNTMiLCJleHAiOjE1NTE2NTg4NDUsImlhdCI6MTU1MTYzMDA0NSwic3ViIjoiYWRtaW4iLCJ0ZWFtUm9sZU1hcHBpbmdzIjpbXX0.NAOSq_wiRb82lR30y5AQU3Bqk4lUqAI4KxdAveqDPNiOwhJW1qX5q9sIxUljXEu_Cs5me2mM8nFczf6gU9WDRM9hmkfBBz5C0BpdD3oTniCqqDRkeJ905Ep3d9ZU88tfpFrlpVbB5klUtLhUGH2pOK4YfbVbj9kgDKc46dHrXMfZGVD9xBu0Q9DGEh4_Aju-OET5wiTT1G0dPe5bqlkid5awfPTIl1rdmqxTy6hudJl5giaEnC9mptpTFYdJ99hI0Tlkpyk4XSeweKczGZCndp8n2QBh0OGpXi9TBckt3Ucccl_sz4JwAU6vccwpjEAOj7npFY7ai_AKMMs1lVazWg </a:t>
            </a:r>
          </a:p>
          <a:p>
            <a:r>
              <a:rPr lang="en-IN" dirty="0" err="1">
                <a:solidFill>
                  <a:srgbClr val="152935"/>
                </a:solidFill>
                <a:latin typeface="ibm-plex-sans"/>
              </a:rPr>
              <a:t>kubectl</a:t>
            </a:r>
            <a:r>
              <a:rPr lang="en-IN" dirty="0">
                <a:solidFill>
                  <a:srgbClr val="152935"/>
                </a:solidFill>
                <a:latin typeface="ibm-plex-sans"/>
              </a:rPr>
              <a:t> config set-context </a:t>
            </a:r>
            <a:r>
              <a:rPr lang="en-IN" dirty="0" err="1">
                <a:solidFill>
                  <a:srgbClr val="152935"/>
                </a:solidFill>
                <a:latin typeface="ibm-plex-sans"/>
              </a:rPr>
              <a:t>uscluster</a:t>
            </a:r>
            <a:r>
              <a:rPr lang="en-IN" dirty="0">
                <a:solidFill>
                  <a:srgbClr val="152935"/>
                </a:solidFill>
                <a:latin typeface="ibm-plex-sans"/>
              </a:rPr>
              <a:t>-context --user=admin --namespace=cert-manager </a:t>
            </a:r>
            <a:r>
              <a:rPr lang="en-IN" dirty="0" err="1">
                <a:solidFill>
                  <a:srgbClr val="152935"/>
                </a:solidFill>
                <a:latin typeface="ibm-plex-sans"/>
              </a:rPr>
              <a:t>kubectl</a:t>
            </a:r>
            <a:r>
              <a:rPr lang="en-IN" dirty="0">
                <a:solidFill>
                  <a:srgbClr val="152935"/>
                </a:solidFill>
                <a:latin typeface="ibm-plex-sans"/>
              </a:rPr>
              <a:t> config use-context </a:t>
            </a:r>
            <a:r>
              <a:rPr lang="en-IN" dirty="0" err="1">
                <a:solidFill>
                  <a:srgbClr val="152935"/>
                </a:solidFill>
                <a:latin typeface="ibm-plex-sans"/>
              </a:rPr>
              <a:t>uscluster</a:t>
            </a:r>
            <a:r>
              <a:rPr lang="en-IN" dirty="0">
                <a:solidFill>
                  <a:srgbClr val="152935"/>
                </a:solidFill>
                <a:latin typeface="ibm-plex-sans"/>
              </a:rPr>
              <a:t>-context 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F2724A-7FDA-A848-8BE2-3B016E2632A5}"/>
              </a:ext>
            </a:extLst>
          </p:cNvPr>
          <p:cNvSpPr/>
          <p:nvPr/>
        </p:nvSpPr>
        <p:spPr>
          <a:xfrm>
            <a:off x="162951" y="1449604"/>
            <a:ext cx="2144150" cy="696253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7616-97F1-154B-AD90-4172E521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51" y="154111"/>
            <a:ext cx="10515600" cy="647747"/>
          </a:xfrm>
        </p:spPr>
        <p:txBody>
          <a:bodyPr>
            <a:normAutofit fontScale="90000"/>
          </a:bodyPr>
          <a:lstStyle/>
          <a:p>
            <a:r>
              <a:rPr lang="en-US" dirty="0"/>
              <a:t>Subjects, Resources &amp; Verbs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A73770-7C1A-5140-9257-27D598F21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603060"/>
              </p:ext>
            </p:extLst>
          </p:nvPr>
        </p:nvGraphicFramePr>
        <p:xfrm>
          <a:off x="8857957" y="1055073"/>
          <a:ext cx="188507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071">
                  <a:extLst>
                    <a:ext uri="{9D8B030D-6E8A-4147-A177-3AD203B41FA5}">
                      <a16:colId xmlns:a16="http://schemas.microsoft.com/office/drawing/2014/main" val="612570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86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38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16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8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75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Create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59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9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2039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847ADF5-5EBE-1A4D-A27D-FDE9EEFC2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743702"/>
              </p:ext>
            </p:extLst>
          </p:nvPr>
        </p:nvGraphicFramePr>
        <p:xfrm>
          <a:off x="4998720" y="1055073"/>
          <a:ext cx="188507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071">
                  <a:extLst>
                    <a:ext uri="{9D8B030D-6E8A-4147-A177-3AD203B41FA5}">
                      <a16:colId xmlns:a16="http://schemas.microsoft.com/office/drawing/2014/main" val="612570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86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Deployments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38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Replicasets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16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8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StatefulSets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75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59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Daemonsets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9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2039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0B3B95F-D6DE-F747-9416-90F91ABFE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873738"/>
              </p:ext>
            </p:extLst>
          </p:nvPr>
        </p:nvGraphicFramePr>
        <p:xfrm>
          <a:off x="1139483" y="1055073"/>
          <a:ext cx="18850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071">
                  <a:extLst>
                    <a:ext uri="{9D8B030D-6E8A-4147-A177-3AD203B41FA5}">
                      <a16:colId xmlns:a16="http://schemas.microsoft.com/office/drawing/2014/main" val="612570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86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38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Groups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16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Service Accounts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8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75167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18221A4-0D02-6948-90A0-E37A44E0619D}"/>
              </a:ext>
            </a:extLst>
          </p:cNvPr>
          <p:cNvSpPr txBox="1"/>
          <p:nvPr/>
        </p:nvSpPr>
        <p:spPr>
          <a:xfrm>
            <a:off x="407963" y="4951828"/>
            <a:ext cx="108321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Subjects: Users, Groups, </a:t>
            </a:r>
            <a:r>
              <a:rPr lang="en-US" dirty="0" err="1"/>
              <a:t>ServiceAccounts</a:t>
            </a:r>
            <a:r>
              <a:rPr lang="en-US" dirty="0"/>
              <a:t>, all  of which can access </a:t>
            </a:r>
            <a:r>
              <a:rPr lang="en-US" dirty="0" err="1"/>
              <a:t>kubernetes</a:t>
            </a:r>
            <a:r>
              <a:rPr lang="en-US" dirty="0"/>
              <a:t> API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Resources: API objects that can be created on the cluster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Verbs: Actions possible on the API objects</a:t>
            </a:r>
          </a:p>
        </p:txBody>
      </p:sp>
    </p:spTree>
    <p:extLst>
      <p:ext uri="{BB962C8B-B14F-4D97-AF65-F5344CB8AC3E}">
        <p14:creationId xmlns:p14="http://schemas.microsoft.com/office/powerpoint/2010/main" val="4184164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7616-97F1-154B-AD90-4172E521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51" y="154111"/>
            <a:ext cx="10515600" cy="647747"/>
          </a:xfrm>
        </p:spPr>
        <p:txBody>
          <a:bodyPr>
            <a:normAutofit fontScale="90000"/>
          </a:bodyPr>
          <a:lstStyle/>
          <a:p>
            <a:r>
              <a:rPr lang="en-US" dirty="0"/>
              <a:t>Roles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A73770-7C1A-5140-9257-27D598F215F8}"/>
              </a:ext>
            </a:extLst>
          </p:cNvPr>
          <p:cNvGraphicFramePr>
            <a:graphicFrameLocks noGrp="1"/>
          </p:cNvGraphicFramePr>
          <p:nvPr/>
        </p:nvGraphicFramePr>
        <p:xfrm>
          <a:off x="8337452" y="1266093"/>
          <a:ext cx="188507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071">
                  <a:extLst>
                    <a:ext uri="{9D8B030D-6E8A-4147-A177-3AD203B41FA5}">
                      <a16:colId xmlns:a16="http://schemas.microsoft.com/office/drawing/2014/main" val="612570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86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38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16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8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75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Create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59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9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2039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847ADF5-5EBE-1A4D-A27D-FDE9EEFC2800}"/>
              </a:ext>
            </a:extLst>
          </p:cNvPr>
          <p:cNvGraphicFramePr>
            <a:graphicFrameLocks noGrp="1"/>
          </p:cNvGraphicFramePr>
          <p:nvPr/>
        </p:nvGraphicFramePr>
        <p:xfrm>
          <a:off x="4478215" y="1266093"/>
          <a:ext cx="188507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071">
                  <a:extLst>
                    <a:ext uri="{9D8B030D-6E8A-4147-A177-3AD203B41FA5}">
                      <a16:colId xmlns:a16="http://schemas.microsoft.com/office/drawing/2014/main" val="612570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86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Deployments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38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Replicasets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16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8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StatefulSets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75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59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Daemonsets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9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20395"/>
                  </a:ext>
                </a:extLst>
              </a:tr>
            </a:tbl>
          </a:graphicData>
        </a:graphic>
      </p:graphicFrame>
      <p:sp>
        <p:nvSpPr>
          <p:cNvPr id="10" name="Double Brace 9">
            <a:extLst>
              <a:ext uri="{FF2B5EF4-FFF2-40B4-BE49-F238E27FC236}">
                <a16:creationId xmlns:a16="http://schemas.microsoft.com/office/drawing/2014/main" id="{A76F2DE8-67D9-6346-A683-81FD0916411A}"/>
              </a:ext>
            </a:extLst>
          </p:cNvPr>
          <p:cNvSpPr/>
          <p:nvPr/>
        </p:nvSpPr>
        <p:spPr>
          <a:xfrm rot="16200000">
            <a:off x="7002193" y="2371577"/>
            <a:ext cx="696351" cy="5744308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9C6CE8-9C62-4F4C-B8C5-416AB2477BEB}"/>
              </a:ext>
            </a:extLst>
          </p:cNvPr>
          <p:cNvSpPr txBox="1"/>
          <p:nvPr/>
        </p:nvSpPr>
        <p:spPr>
          <a:xfrm>
            <a:off x="4478216" y="5030929"/>
            <a:ext cx="574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Roles connect resources and verbs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00FB92-1780-214A-B607-06661A2A63C3}"/>
              </a:ext>
            </a:extLst>
          </p:cNvPr>
          <p:cNvSpPr/>
          <p:nvPr/>
        </p:nvSpPr>
        <p:spPr>
          <a:xfrm>
            <a:off x="548639" y="4107599"/>
            <a:ext cx="487211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kind: Role</a:t>
            </a:r>
          </a:p>
          <a:p>
            <a:r>
              <a:rPr lang="en-US" dirty="0" err="1"/>
              <a:t>apiVersion</a:t>
            </a:r>
            <a:r>
              <a:rPr lang="en-US" dirty="0"/>
              <a:t>: rbac.authorization.k8s.io/v1</a:t>
            </a:r>
          </a:p>
          <a:p>
            <a:r>
              <a:rPr lang="en-US" dirty="0"/>
              <a:t>metadata:</a:t>
            </a:r>
          </a:p>
          <a:p>
            <a:r>
              <a:rPr lang="en-US" dirty="0"/>
              <a:t>  namespace: learning</a:t>
            </a:r>
          </a:p>
          <a:p>
            <a:r>
              <a:rPr lang="en-US" dirty="0"/>
              <a:t>  name: pod-reader</a:t>
            </a:r>
          </a:p>
          <a:p>
            <a:r>
              <a:rPr lang="en-US" dirty="0"/>
              <a:t>rules:</a:t>
            </a:r>
          </a:p>
          <a:p>
            <a:r>
              <a:rPr lang="en-US" dirty="0"/>
              <a:t>- </a:t>
            </a:r>
            <a:r>
              <a:rPr lang="en-US" dirty="0" err="1"/>
              <a:t>apiGroups</a:t>
            </a:r>
            <a:r>
              <a:rPr lang="en-US" dirty="0"/>
              <a:t>: [""] # "" indicates the core API group</a:t>
            </a:r>
          </a:p>
          <a:p>
            <a:r>
              <a:rPr lang="en-US" dirty="0"/>
              <a:t>  resources: ["pods"]</a:t>
            </a:r>
          </a:p>
          <a:p>
            <a:r>
              <a:rPr lang="en-US" dirty="0"/>
              <a:t>  verbs: ["get", "watch", "list"]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819583-501F-CD48-B3CF-C5B2B5FA6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975245"/>
              </p:ext>
            </p:extLst>
          </p:nvPr>
        </p:nvGraphicFramePr>
        <p:xfrm>
          <a:off x="618978" y="1266093"/>
          <a:ext cx="18850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071">
                  <a:extLst>
                    <a:ext uri="{9D8B030D-6E8A-4147-A177-3AD203B41FA5}">
                      <a16:colId xmlns:a16="http://schemas.microsoft.com/office/drawing/2014/main" val="612570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86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38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Groups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16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Service Accounts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8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751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762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7616-97F1-154B-AD90-4172E521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51" y="154111"/>
            <a:ext cx="10515600" cy="647747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Roles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C0ED8D-0A3E-0446-B050-766270EBFBDF}"/>
              </a:ext>
            </a:extLst>
          </p:cNvPr>
          <p:cNvSpPr/>
          <p:nvPr/>
        </p:nvSpPr>
        <p:spPr>
          <a:xfrm>
            <a:off x="754966" y="1770579"/>
            <a:ext cx="487211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kind: Role</a:t>
            </a:r>
          </a:p>
          <a:p>
            <a:r>
              <a:rPr lang="en-US" dirty="0" err="1"/>
              <a:t>apiVersion</a:t>
            </a:r>
            <a:r>
              <a:rPr lang="en-US" dirty="0"/>
              <a:t>: rbac.authorization.k8s.io/v1</a:t>
            </a:r>
          </a:p>
          <a:p>
            <a:r>
              <a:rPr lang="en-US" dirty="0"/>
              <a:t>metadata:</a:t>
            </a:r>
          </a:p>
          <a:p>
            <a:r>
              <a:rPr lang="en-US" dirty="0"/>
              <a:t>  namespace: learning</a:t>
            </a:r>
          </a:p>
          <a:p>
            <a:r>
              <a:rPr lang="en-US" dirty="0"/>
              <a:t>  name: pod-reader</a:t>
            </a:r>
          </a:p>
          <a:p>
            <a:r>
              <a:rPr lang="en-US" dirty="0"/>
              <a:t>rules:</a:t>
            </a:r>
          </a:p>
          <a:p>
            <a:r>
              <a:rPr lang="en-US" dirty="0"/>
              <a:t>- </a:t>
            </a:r>
            <a:r>
              <a:rPr lang="en-US" dirty="0" err="1"/>
              <a:t>apiGroups</a:t>
            </a:r>
            <a:r>
              <a:rPr lang="en-US" dirty="0"/>
              <a:t>: [""] # "" indicates the core API group</a:t>
            </a:r>
          </a:p>
          <a:p>
            <a:r>
              <a:rPr lang="en-US" dirty="0"/>
              <a:t>  resources: ["pods"]</a:t>
            </a:r>
          </a:p>
          <a:p>
            <a:r>
              <a:rPr lang="en-US" dirty="0"/>
              <a:t>  verbs: ["get", "watch", "list"]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1533AC-E310-FE40-BE3B-C9A41CBDA4D6}"/>
              </a:ext>
            </a:extLst>
          </p:cNvPr>
          <p:cNvSpPr/>
          <p:nvPr/>
        </p:nvSpPr>
        <p:spPr>
          <a:xfrm>
            <a:off x="7015089" y="1770579"/>
            <a:ext cx="48721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kind: </a:t>
            </a:r>
            <a:r>
              <a:rPr lang="en-US" dirty="0" err="1"/>
              <a:t>ClusterRole</a:t>
            </a:r>
            <a:endParaRPr lang="en-US" dirty="0"/>
          </a:p>
          <a:p>
            <a:r>
              <a:rPr lang="en-US" dirty="0" err="1"/>
              <a:t>apiVersion</a:t>
            </a:r>
            <a:r>
              <a:rPr lang="en-US" dirty="0"/>
              <a:t>: rbac.authorization.k8s.io/v1</a:t>
            </a:r>
          </a:p>
          <a:p>
            <a:r>
              <a:rPr lang="en-US" dirty="0"/>
              <a:t>metadata:</a:t>
            </a:r>
          </a:p>
          <a:p>
            <a:r>
              <a:rPr lang="en-US" dirty="0"/>
              <a:t>  # "namespace" omitted since </a:t>
            </a:r>
            <a:r>
              <a:rPr lang="en-US" dirty="0" err="1"/>
              <a:t>ClusterRoles</a:t>
            </a:r>
            <a:r>
              <a:rPr lang="en-US" dirty="0"/>
              <a:t> are not </a:t>
            </a:r>
            <a:r>
              <a:rPr lang="en-US" dirty="0" err="1"/>
              <a:t>namespaced</a:t>
            </a:r>
            <a:endParaRPr lang="en-US" dirty="0"/>
          </a:p>
          <a:p>
            <a:r>
              <a:rPr lang="en-US" dirty="0"/>
              <a:t>  name: secret-reader</a:t>
            </a:r>
          </a:p>
          <a:p>
            <a:r>
              <a:rPr lang="en-US" dirty="0"/>
              <a:t>rules:</a:t>
            </a:r>
          </a:p>
          <a:p>
            <a:r>
              <a:rPr lang="en-US" dirty="0"/>
              <a:t>- </a:t>
            </a:r>
            <a:r>
              <a:rPr lang="en-US" dirty="0" err="1"/>
              <a:t>apiGroups</a:t>
            </a:r>
            <a:r>
              <a:rPr lang="en-US" dirty="0"/>
              <a:t>: [""]</a:t>
            </a:r>
          </a:p>
          <a:p>
            <a:r>
              <a:rPr lang="en-US" dirty="0"/>
              <a:t>  resources: ["secrets"]</a:t>
            </a:r>
          </a:p>
          <a:p>
            <a:r>
              <a:rPr lang="en-US" dirty="0"/>
              <a:t>  verbs: ["get", "watch", "list"]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23558F-2758-1B40-B3D7-C390AC93DAA1}"/>
              </a:ext>
            </a:extLst>
          </p:cNvPr>
          <p:cNvCxnSpPr>
            <a:cxnSpLocks/>
          </p:cNvCxnSpPr>
          <p:nvPr/>
        </p:nvCxnSpPr>
        <p:spPr>
          <a:xfrm>
            <a:off x="6203852" y="154111"/>
            <a:ext cx="32825" cy="4584464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503146-DF20-0B4D-A5D0-2F50EDBC3208}"/>
              </a:ext>
            </a:extLst>
          </p:cNvPr>
          <p:cNvSpPr txBox="1"/>
          <p:nvPr/>
        </p:nvSpPr>
        <p:spPr>
          <a:xfrm>
            <a:off x="1012874" y="1101552"/>
            <a:ext cx="291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108D43-EFCF-6544-AD22-9B300A980A8B}"/>
              </a:ext>
            </a:extLst>
          </p:cNvPr>
          <p:cNvSpPr txBox="1"/>
          <p:nvPr/>
        </p:nvSpPr>
        <p:spPr>
          <a:xfrm>
            <a:off x="7228450" y="1107610"/>
            <a:ext cx="291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Cluster Role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F0B7D9-A921-304C-A9F1-2D19F4FB6F5C}"/>
              </a:ext>
            </a:extLst>
          </p:cNvPr>
          <p:cNvSpPr/>
          <p:nvPr/>
        </p:nvSpPr>
        <p:spPr>
          <a:xfrm>
            <a:off x="614289" y="4738575"/>
            <a:ext cx="1127291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Roboto"/>
              </a:rPr>
              <a:t>A 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Roboto"/>
              </a:rPr>
              <a:t>ClusterRole</a:t>
            </a:r>
            <a:r>
              <a:rPr lang="en-IN" b="0" i="0" dirty="0">
                <a:solidFill>
                  <a:srgbClr val="000000"/>
                </a:solidFill>
                <a:effectLst/>
                <a:latin typeface="Roboto"/>
              </a:rPr>
              <a:t> can be used to grant the same permissions as a Role, but because they are cluster-scoped, they can also be used to grant access to:</a:t>
            </a:r>
          </a:p>
          <a:p>
            <a:endParaRPr lang="en-IN" dirty="0">
              <a:solidFill>
                <a:srgbClr val="000000"/>
              </a:solidFill>
              <a:latin typeface="Roboto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IN" b="0" i="0" dirty="0">
                <a:solidFill>
                  <a:srgbClr val="000000"/>
                </a:solidFill>
                <a:effectLst/>
                <a:latin typeface="Roboto"/>
              </a:rPr>
              <a:t>cluster-scoped resources (like nodes)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IN" b="0" i="0" dirty="0">
                <a:solidFill>
                  <a:srgbClr val="000000"/>
                </a:solidFill>
                <a:effectLst/>
                <a:latin typeface="Roboto"/>
              </a:rPr>
              <a:t>non-resource endpoints (like “/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Roboto"/>
              </a:rPr>
              <a:t>healthz</a:t>
            </a:r>
            <a:r>
              <a:rPr lang="en-IN" b="0" i="0" dirty="0">
                <a:solidFill>
                  <a:srgbClr val="000000"/>
                </a:solidFill>
                <a:effectLst/>
                <a:latin typeface="Roboto"/>
              </a:rPr>
              <a:t>”)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IN" b="0" i="0" dirty="0" err="1">
                <a:solidFill>
                  <a:srgbClr val="000000"/>
                </a:solidFill>
                <a:effectLst/>
                <a:latin typeface="Roboto"/>
              </a:rPr>
              <a:t>namespaced</a:t>
            </a:r>
            <a:r>
              <a:rPr lang="en-IN" b="0" i="0" dirty="0">
                <a:solidFill>
                  <a:srgbClr val="000000"/>
                </a:solidFill>
                <a:effectLst/>
                <a:latin typeface="Roboto"/>
              </a:rPr>
              <a:t> resources (like pods) across all namespaces (needed to run 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Roboto"/>
              </a:rPr>
              <a:t>kubectl</a:t>
            </a:r>
            <a:r>
              <a:rPr lang="en-IN" b="0" i="0" dirty="0">
                <a:solidFill>
                  <a:srgbClr val="000000"/>
                </a:solidFill>
                <a:effectLst/>
                <a:latin typeface="Roboto"/>
              </a:rPr>
              <a:t> get pods --all-namespaces, for example)</a:t>
            </a:r>
          </a:p>
        </p:txBody>
      </p:sp>
    </p:spTree>
    <p:extLst>
      <p:ext uri="{BB962C8B-B14F-4D97-AF65-F5344CB8AC3E}">
        <p14:creationId xmlns:p14="http://schemas.microsoft.com/office/powerpoint/2010/main" val="834275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0E053A3-5403-F345-9914-0F6D1976D8D1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ICP Default Roles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09FDD-1235-474C-86E3-BE9CB5504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0" y="108438"/>
            <a:ext cx="4481490" cy="2702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76386-6F99-0A46-B6E8-FFEC5849F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79" y="2937933"/>
            <a:ext cx="4481491" cy="314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E7317C-7DDE-7947-8C91-A1B176A50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" y="3571588"/>
            <a:ext cx="3248025" cy="2266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77ACEF-3825-8841-9973-2CAED06DE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225" y="231974"/>
            <a:ext cx="320403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00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884</Words>
  <Application>Microsoft Macintosh PowerPoint</Application>
  <PresentationFormat>Widescreen</PresentationFormat>
  <Paragraphs>231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ibm-plex-sans</vt:lpstr>
      <vt:lpstr>Roboto</vt:lpstr>
      <vt:lpstr>Roboto Mono</vt:lpstr>
      <vt:lpstr>Wingdings</vt:lpstr>
      <vt:lpstr>Office Theme</vt:lpstr>
      <vt:lpstr>Role Based Access Control (RBAC)</vt:lpstr>
      <vt:lpstr>PowerPoint Presentation</vt:lpstr>
      <vt:lpstr>PowerPoint Presentation</vt:lpstr>
      <vt:lpstr>PowerPoint Presentation</vt:lpstr>
      <vt:lpstr>PowerPoint Presentation</vt:lpstr>
      <vt:lpstr>Subjects, Resources &amp; Verbs</vt:lpstr>
      <vt:lpstr>Roles</vt:lpstr>
      <vt:lpstr>Types of Roles</vt:lpstr>
      <vt:lpstr>PowerPoint Presentation</vt:lpstr>
      <vt:lpstr>PowerPoint Presentation</vt:lpstr>
      <vt:lpstr>RoleBinding</vt:lpstr>
      <vt:lpstr>RoleBinding/ClusterRoleBinding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Role Based Access Control (RBAC)</dc:title>
  <dc:creator>ARUN BALASUBRAMANYAN</dc:creator>
  <cp:lastModifiedBy>ARUN BALASUBRAMANYAN</cp:lastModifiedBy>
  <cp:revision>2</cp:revision>
  <dcterms:created xsi:type="dcterms:W3CDTF">2019-03-05T02:53:19Z</dcterms:created>
  <dcterms:modified xsi:type="dcterms:W3CDTF">2019-03-05T03:03:26Z</dcterms:modified>
</cp:coreProperties>
</file>